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8" r:id="rId3"/>
    <p:sldId id="282" r:id="rId4"/>
    <p:sldId id="284" r:id="rId5"/>
    <p:sldId id="277" r:id="rId6"/>
    <p:sldId id="298" r:id="rId7"/>
    <p:sldId id="275" r:id="rId8"/>
    <p:sldId id="263" r:id="rId9"/>
    <p:sldId id="296" r:id="rId10"/>
    <p:sldId id="291" r:id="rId11"/>
    <p:sldId id="279" r:id="rId12"/>
    <p:sldId id="297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48" autoAdjust="0"/>
  </p:normalViewPr>
  <p:slideViewPr>
    <p:cSldViewPr>
      <p:cViewPr varScale="1">
        <p:scale>
          <a:sx n="64" d="100"/>
          <a:sy n="64" d="100"/>
        </p:scale>
        <p:origin x="6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C6A6B-C49B-4326-AA59-D168DD5B5234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903177-181A-4EB7-8BB5-20E87B055E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861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38EA0C-7D39-4AE9-936B-9A40AA199E5E}" type="datetimeFigureOut">
              <a:rPr lang="en-US" smtClean="0"/>
              <a:t>1/30/2020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6202A3-7A58-4396-A537-BB9CAD6DE5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93786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02A3-7A58-4396-A537-BB9CAD6DE5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76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02A3-7A58-4396-A537-BB9CAD6DE51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022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02A3-7A58-4396-A537-BB9CAD6DE5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86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02A3-7A58-4396-A537-BB9CAD6DE5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1954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02A3-7A58-4396-A537-BB9CAD6DE5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071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02A3-7A58-4396-A537-BB9CAD6DE51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4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02A3-7A58-4396-A537-BB9CAD6DE51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7866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6202A3-7A58-4396-A537-BB9CAD6DE51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475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A32C6-07F7-1F40-B605-6EE7F362EAE6}" type="datetime1">
              <a:rPr lang="en-US" smtClean="0"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C3A5-1F3B-1D42-A62E-9FC961CD7D71}" type="datetime1">
              <a:rPr lang="en-US" smtClean="0"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0EF33-32C8-A848-9917-302D32592495}" type="datetime1">
              <a:rPr lang="en-US" smtClean="0"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49A90-4B3B-0F4F-AB61-013331F052DF}" type="datetime1">
              <a:rPr lang="en-US" smtClean="0"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3F920-6AAB-1B46-983E-A4454650551A}" type="datetime1">
              <a:rPr lang="en-US" smtClean="0"/>
              <a:t>1/30/2020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2F2C-9E9F-7749-B2CB-BB6709FF403A}" type="datetime1">
              <a:rPr lang="en-US" smtClean="0"/>
              <a:t>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94031-EBED-6F4F-B207-6B5A63AD9AB2}" type="datetime1">
              <a:rPr lang="en-US" smtClean="0"/>
              <a:t>1/30/2020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CBD98-05AE-3B47-9B36-2284ED4BEFA6}" type="datetime1">
              <a:rPr lang="en-US" smtClean="0"/>
              <a:t>1/30/2020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A2FE4-DFAC-1447-880A-B3A0E8799A4C}" type="datetime1">
              <a:rPr lang="en-US" smtClean="0"/>
              <a:t>1/30/2020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AE574-F634-B143-B421-52B671B8D7C2}" type="datetime1">
              <a:rPr lang="en-US" smtClean="0"/>
              <a:t>1/30/2020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80C42-2BCA-4642-8823-45BE4D27AFD6}" type="datetime1">
              <a:rPr lang="en-US" smtClean="0"/>
              <a:t>1/30/2020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F5F73BD-B06F-B145-AF72-F4FEFE08ED2F}" type="datetime1">
              <a:rPr lang="en-US" smtClean="0"/>
              <a:t>1/30/2020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7543800" cy="1984375"/>
          </a:xfrm>
        </p:spPr>
        <p:txBody>
          <a:bodyPr/>
          <a:lstStyle/>
          <a:p>
            <a:r>
              <a:rPr lang="en-US" sz="3600" dirty="0" smtClean="0"/>
              <a:t>Research Paper Requirements, APA Formatting, &amp; How to Conduct Research</a:t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472440" y="2792204"/>
            <a:ext cx="6461760" cy="1066800"/>
          </a:xfrm>
        </p:spPr>
        <p:txBody>
          <a:bodyPr/>
          <a:lstStyle/>
          <a:p>
            <a:r>
              <a:rPr lang="en-US" dirty="0" smtClean="0"/>
              <a:t>Correctional Psychology (PSY 373)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200234"/>
            <a:ext cx="1543050" cy="1114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116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APA Reminders	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Use APA headings for each section</a:t>
            </a:r>
          </a:p>
          <a:p>
            <a:r>
              <a:rPr lang="en-US" dirty="0" smtClean="0"/>
              <a:t>Title page, running head, page numbering </a:t>
            </a:r>
          </a:p>
          <a:p>
            <a:r>
              <a:rPr lang="en-US" dirty="0" smtClean="0"/>
              <a:t>Font size and style</a:t>
            </a:r>
          </a:p>
          <a:p>
            <a:r>
              <a:rPr lang="en-US" dirty="0" smtClean="0"/>
              <a:t>Margin measurements</a:t>
            </a:r>
          </a:p>
          <a:p>
            <a:r>
              <a:rPr lang="en-US" dirty="0" smtClean="0"/>
              <a:t>Spacing</a:t>
            </a:r>
          </a:p>
          <a:p>
            <a:r>
              <a:rPr lang="en-US" dirty="0" smtClean="0"/>
              <a:t>No direct quotes, put everything in your own words, then cite</a:t>
            </a:r>
          </a:p>
          <a:p>
            <a:r>
              <a:rPr lang="en-US" dirty="0" smtClean="0"/>
              <a:t>No conjunctions or personal pronouns</a:t>
            </a:r>
          </a:p>
          <a:p>
            <a:r>
              <a:rPr lang="en-US" dirty="0" smtClean="0"/>
              <a:t>Do not ask questions, make statements</a:t>
            </a:r>
          </a:p>
          <a:p>
            <a:r>
              <a:rPr lang="en-US" dirty="0" smtClean="0"/>
              <a:t>Citation format</a:t>
            </a:r>
          </a:p>
          <a:p>
            <a:r>
              <a:rPr lang="en-US" dirty="0" smtClean="0"/>
              <a:t>Every in text citation must have a reference &amp; every reference must be cited in the text at least once</a:t>
            </a:r>
          </a:p>
          <a:p>
            <a:endParaRPr lang="en-US" dirty="0"/>
          </a:p>
          <a:p>
            <a:r>
              <a:rPr lang="en-US" dirty="0" smtClean="0"/>
              <a:t>This is not a comprehensive list and you should use the APA manual for all formatting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2611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Research Support &amp; Citations</a:t>
            </a:r>
            <a:endParaRPr lang="en-US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entire paper should be supported by research</a:t>
            </a:r>
          </a:p>
          <a:p>
            <a:r>
              <a:rPr lang="en-US" dirty="0" smtClean="0"/>
              <a:t>We indicate the support with citations</a:t>
            </a:r>
          </a:p>
          <a:p>
            <a:r>
              <a:rPr lang="en-US" dirty="0" smtClean="0"/>
              <a:t>Any statement of fact, finding, or result must have a citation</a:t>
            </a:r>
          </a:p>
          <a:p>
            <a:r>
              <a:rPr lang="en-US" dirty="0" smtClean="0"/>
              <a:t>The simplest citation format is as follows:</a:t>
            </a:r>
          </a:p>
          <a:p>
            <a:pPr lvl="1"/>
            <a:r>
              <a:rPr lang="en-US" dirty="0" smtClean="0"/>
              <a:t>A study found that schizophrenics who reported experiencing command hallucinations were 30% more likely to engage in assaultive behavior (Smith, 2010).  </a:t>
            </a:r>
          </a:p>
          <a:p>
            <a:pPr lvl="1"/>
            <a:r>
              <a:rPr lang="en-US" dirty="0" smtClean="0"/>
              <a:t>Place the Authors last name and year of publication in parentheses at the end of the sentence and followed by the period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796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sure to use the APA manual for the references formatting</a:t>
            </a:r>
          </a:p>
          <a:p>
            <a:pPr lvl="1"/>
            <a:r>
              <a:rPr lang="en-US" dirty="0" smtClean="0"/>
              <a:t>Spacing</a:t>
            </a:r>
          </a:p>
          <a:p>
            <a:pPr lvl="1"/>
            <a:r>
              <a:rPr lang="en-US" dirty="0" smtClean="0"/>
              <a:t>Indentation</a:t>
            </a:r>
          </a:p>
          <a:p>
            <a:pPr lvl="1"/>
            <a:r>
              <a:rPr lang="en-US" dirty="0" smtClean="0"/>
              <a:t>Order</a:t>
            </a:r>
          </a:p>
          <a:p>
            <a:pPr lvl="1"/>
            <a:r>
              <a:rPr lang="en-US" dirty="0" smtClean="0"/>
              <a:t>Use of italics, parentheses, punctuation</a:t>
            </a:r>
          </a:p>
          <a:p>
            <a:pPr lvl="1"/>
            <a:r>
              <a:rPr lang="en-US" dirty="0" smtClean="0"/>
              <a:t>Required components of a journal reference</a:t>
            </a:r>
          </a:p>
          <a:p>
            <a:r>
              <a:rPr lang="en-US" dirty="0" smtClean="0"/>
              <a:t>Useful sources for data (be sure to use APA citations)</a:t>
            </a:r>
            <a:endParaRPr lang="en-US" dirty="0"/>
          </a:p>
          <a:p>
            <a:pPr lvl="1"/>
            <a:r>
              <a:rPr lang="en-US" dirty="0" smtClean="0"/>
              <a:t>FBI.gov</a:t>
            </a:r>
          </a:p>
          <a:p>
            <a:pPr lvl="1"/>
            <a:r>
              <a:rPr lang="en-US" dirty="0" smtClean="0"/>
              <a:t>Bureau of Justice Statistics</a:t>
            </a:r>
          </a:p>
          <a:p>
            <a:pPr lvl="1"/>
            <a:r>
              <a:rPr lang="en-US" dirty="0" smtClean="0"/>
              <a:t>U.S. Census Bureau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628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Paper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10 pages in APA format</a:t>
            </a:r>
          </a:p>
          <a:p>
            <a:pPr lvl="1"/>
            <a:r>
              <a:rPr lang="en-US" sz="2200" dirty="0" smtClean="0"/>
              <a:t>Less than 10 full pages is incomplete and will be reduced by the percentage of missing text (</a:t>
            </a:r>
            <a:r>
              <a:rPr lang="en-US" sz="2200" smtClean="0"/>
              <a:t>see syllabus)</a:t>
            </a:r>
            <a:endParaRPr lang="en-US" sz="2200" dirty="0" smtClean="0"/>
          </a:p>
          <a:p>
            <a:endParaRPr lang="en-US" sz="2400" dirty="0"/>
          </a:p>
          <a:p>
            <a:r>
              <a:rPr lang="en-US" sz="2400" dirty="0" smtClean="0"/>
              <a:t>At least 10 references from professional journals</a:t>
            </a:r>
          </a:p>
          <a:p>
            <a:pPr lvl="1"/>
            <a:r>
              <a:rPr lang="en-US" sz="2200" dirty="0" smtClean="0"/>
              <a:t>You may cite the DSM-5 or other sources but, they do not count towards the 10 required journals</a:t>
            </a:r>
          </a:p>
          <a:p>
            <a:endParaRPr lang="en-US" sz="2400" dirty="0" smtClean="0"/>
          </a:p>
          <a:p>
            <a:r>
              <a:rPr lang="en-US" sz="2400" dirty="0" smtClean="0"/>
              <a:t>Must be submitted via Blackboard by 11:59pm on the due date</a:t>
            </a:r>
          </a:p>
          <a:p>
            <a:pPr lvl="1"/>
            <a:r>
              <a:rPr lang="en-US" sz="2200" dirty="0" smtClean="0"/>
              <a:t>DO NOT USE SAFARI WEB BROWSER </a:t>
            </a:r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91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Paper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Title page</a:t>
            </a:r>
          </a:p>
          <a:p>
            <a:r>
              <a:rPr lang="en-US" sz="2400" dirty="0" smtClean="0"/>
              <a:t>Introduction (1.5 pages)</a:t>
            </a:r>
          </a:p>
          <a:p>
            <a:r>
              <a:rPr lang="en-US" sz="2400" dirty="0" smtClean="0"/>
              <a:t>Discussion of correlation between first correctional aspect and the mental health issue(2.5 pages)</a:t>
            </a:r>
          </a:p>
          <a:p>
            <a:r>
              <a:rPr lang="en-US" sz="2400" dirty="0"/>
              <a:t>Discussion of correlation between </a:t>
            </a:r>
            <a:r>
              <a:rPr lang="en-US" sz="2400" dirty="0" smtClean="0"/>
              <a:t>second correctional aspect and </a:t>
            </a:r>
            <a:r>
              <a:rPr lang="en-US" sz="2400" dirty="0"/>
              <a:t>the </a:t>
            </a:r>
            <a:r>
              <a:rPr lang="en-US" sz="2400" dirty="0" smtClean="0"/>
              <a:t>mental health issue(2.5 pages)</a:t>
            </a:r>
          </a:p>
          <a:p>
            <a:r>
              <a:rPr lang="en-US" sz="2400" dirty="0"/>
              <a:t>Discussion of correlation between </a:t>
            </a:r>
            <a:r>
              <a:rPr lang="en-US" sz="2400" dirty="0" smtClean="0"/>
              <a:t>third </a:t>
            </a:r>
            <a:r>
              <a:rPr lang="en-US" sz="2400" dirty="0"/>
              <a:t>correctional aspect and the mental health issue(2.5 pages)</a:t>
            </a:r>
          </a:p>
          <a:p>
            <a:r>
              <a:rPr lang="en-US" sz="2400" dirty="0" smtClean="0"/>
              <a:t>Conclusion (1-1.5 pages)</a:t>
            </a:r>
          </a:p>
          <a:p>
            <a:r>
              <a:rPr lang="en-US" sz="2400" dirty="0" smtClean="0"/>
              <a:t>References</a:t>
            </a:r>
          </a:p>
          <a:p>
            <a:r>
              <a:rPr lang="en-US" dirty="0" smtClean="0"/>
              <a:t>No abstract for this paper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202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92162"/>
          </a:xfrm>
        </p:spPr>
        <p:txBody>
          <a:bodyPr/>
          <a:lstStyle/>
          <a:p>
            <a:r>
              <a:rPr lang="en-US" dirty="0" smtClean="0"/>
              <a:t>Thesis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7620000" cy="4800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Choose an aspect of corrections that interests you (i.e. sensory deprivation, architecture, authoritarianism…etc.)</a:t>
            </a:r>
          </a:p>
          <a:p>
            <a:endParaRPr lang="en-US" sz="2400" dirty="0"/>
          </a:p>
          <a:p>
            <a:r>
              <a:rPr lang="en-US" sz="2400" dirty="0" smtClean="0"/>
              <a:t>Choose a specific mental health issue you believe positively correlates with the </a:t>
            </a:r>
            <a:r>
              <a:rPr lang="en-US" sz="2400" dirty="0" smtClean="0"/>
              <a:t>correctional issue </a:t>
            </a:r>
            <a:r>
              <a:rPr lang="en-US" sz="2400" dirty="0" smtClean="0"/>
              <a:t>(i.e. depression, institutionalization, reduces social skills…etc.)</a:t>
            </a:r>
          </a:p>
          <a:p>
            <a:endParaRPr lang="en-US" sz="2400" dirty="0"/>
          </a:p>
          <a:p>
            <a:r>
              <a:rPr lang="en-US" sz="2400" dirty="0" smtClean="0"/>
              <a:t>Choose three specific points of your correctional aspect that you believe correlate to the mental health issue (i.e. what is it about the architecture…small cells?)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3602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Thesis Statement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Combine the relevant info into one sentence</a:t>
            </a:r>
          </a:p>
          <a:p>
            <a:endParaRPr lang="en-US" sz="2400" dirty="0"/>
          </a:p>
          <a:p>
            <a:r>
              <a:rPr lang="en-US" sz="2400" dirty="0" smtClean="0"/>
              <a:t>Example: The three aspects of correctional architecture that most positively correlate to depression are the ______, _______, and ________.</a:t>
            </a:r>
          </a:p>
          <a:p>
            <a:pPr marL="114300" indent="0">
              <a:buNone/>
            </a:pPr>
            <a:endParaRPr lang="en-US" sz="2400" dirty="0"/>
          </a:p>
          <a:p>
            <a:r>
              <a:rPr lang="en-US" sz="2400" dirty="0" smtClean="0"/>
              <a:t>The thesis statement should be in the first paragraph of your introduction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7601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Scholar is the most user friendly &amp; comprehensive database</a:t>
            </a:r>
          </a:p>
          <a:p>
            <a:r>
              <a:rPr lang="en-US" dirty="0" smtClean="0"/>
              <a:t>Go to the </a:t>
            </a:r>
            <a:r>
              <a:rPr lang="en-US" dirty="0" err="1" smtClean="0"/>
              <a:t>jjay</a:t>
            </a:r>
            <a:r>
              <a:rPr lang="en-US" dirty="0" smtClean="0"/>
              <a:t> website, click on “library”, scroll the cursor over “Find”, click on “databases A-Z list”, then scroll to google scholar</a:t>
            </a:r>
          </a:p>
          <a:p>
            <a:r>
              <a:rPr lang="en-US" dirty="0" smtClean="0"/>
              <a:t>Start with specific search criteria, then broaden if necessary</a:t>
            </a:r>
          </a:p>
          <a:p>
            <a:pPr lvl="1"/>
            <a:r>
              <a:rPr lang="en-US" dirty="0" smtClean="0"/>
              <a:t>Search by each aspect and the MH issue crime</a:t>
            </a:r>
          </a:p>
          <a:p>
            <a:pPr lvl="1"/>
            <a:r>
              <a:rPr lang="en-US" dirty="0" smtClean="0"/>
              <a:t>Example: small spaces and depression</a:t>
            </a:r>
          </a:p>
          <a:p>
            <a:r>
              <a:rPr lang="en-US" dirty="0" smtClean="0"/>
              <a:t>Use current research (within the last five years) as much as possible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907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Introduce your topic (thesis statement in first paragraph)</a:t>
            </a:r>
          </a:p>
          <a:p>
            <a:endParaRPr lang="en-US" dirty="0" smtClean="0"/>
          </a:p>
          <a:p>
            <a:r>
              <a:rPr lang="en-US" dirty="0" smtClean="0"/>
              <a:t>Define and describe your terms (each correctional aspect and the mental health issue)</a:t>
            </a:r>
          </a:p>
          <a:p>
            <a:endParaRPr lang="en-US" dirty="0" smtClean="0"/>
          </a:p>
          <a:p>
            <a:r>
              <a:rPr lang="en-US" dirty="0" smtClean="0"/>
              <a:t>Include prevalence rates</a:t>
            </a:r>
          </a:p>
          <a:p>
            <a:endParaRPr lang="en-US" dirty="0" smtClean="0"/>
          </a:p>
          <a:p>
            <a:r>
              <a:rPr lang="en-US" dirty="0" smtClean="0"/>
              <a:t>Discuss why your topic is important</a:t>
            </a:r>
          </a:p>
          <a:p>
            <a:endParaRPr lang="en-US" dirty="0"/>
          </a:p>
          <a:p>
            <a:r>
              <a:rPr lang="en-US" dirty="0" smtClean="0"/>
              <a:t>Do NOT include any other topic</a:t>
            </a:r>
          </a:p>
          <a:p>
            <a:pPr lvl="1"/>
            <a:r>
              <a:rPr lang="en-US" dirty="0" smtClean="0"/>
              <a:t>If your correctional aspect is architecture, do not mention any other aspect such as program availability</a:t>
            </a:r>
          </a:p>
          <a:p>
            <a:pPr lvl="1"/>
            <a:r>
              <a:rPr lang="en-US" dirty="0" smtClean="0"/>
              <a:t>If your MH issue is depression, do not mention any other MH issue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052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 of Traits &amp; Crime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You should have three separate sections, one for each specific correctional aspect (plus the intro &amp; conclusion)</a:t>
            </a:r>
          </a:p>
          <a:p>
            <a:endParaRPr lang="en-US" sz="2400" dirty="0" smtClean="0"/>
          </a:p>
          <a:p>
            <a:r>
              <a:rPr lang="en-US" sz="2400" dirty="0" smtClean="0"/>
              <a:t>First paragraph of aspect one section should introduce the correlation to the MH issue</a:t>
            </a:r>
          </a:p>
          <a:p>
            <a:endParaRPr lang="en-US" sz="2400" dirty="0" smtClean="0"/>
          </a:p>
          <a:p>
            <a:r>
              <a:rPr lang="en-US" sz="2400" dirty="0" smtClean="0"/>
              <a:t>The middle paragraphs should use research to show how  they correlate</a:t>
            </a:r>
          </a:p>
          <a:p>
            <a:endParaRPr lang="en-US" sz="2400" dirty="0" smtClean="0"/>
          </a:p>
          <a:p>
            <a:r>
              <a:rPr lang="en-US" sz="2400" dirty="0"/>
              <a:t>Last paragraph </a:t>
            </a:r>
            <a:r>
              <a:rPr lang="en-US" sz="2400" dirty="0" smtClean="0"/>
              <a:t>should </a:t>
            </a:r>
            <a:r>
              <a:rPr lang="en-US" sz="2400" dirty="0"/>
              <a:t>summarize the correlation </a:t>
            </a:r>
            <a:endParaRPr lang="en-US" sz="2400" dirty="0" smtClean="0"/>
          </a:p>
          <a:p>
            <a:r>
              <a:rPr lang="en-US" sz="2400" dirty="0" smtClean="0"/>
              <a:t>*repeat these steps for additional traits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628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Summarize the most impactful research findings</a:t>
            </a:r>
          </a:p>
          <a:p>
            <a:endParaRPr lang="en-US" dirty="0" smtClean="0"/>
          </a:p>
          <a:p>
            <a:r>
              <a:rPr lang="en-US" dirty="0" smtClean="0"/>
              <a:t>Discuss why the research is important</a:t>
            </a:r>
          </a:p>
          <a:p>
            <a:endParaRPr lang="en-US" dirty="0" smtClean="0"/>
          </a:p>
          <a:p>
            <a:r>
              <a:rPr lang="en-US" dirty="0" smtClean="0"/>
              <a:t>What are the limitations of the research</a:t>
            </a:r>
          </a:p>
          <a:p>
            <a:endParaRPr lang="en-US" dirty="0" smtClean="0"/>
          </a:p>
          <a:p>
            <a:r>
              <a:rPr lang="en-US" dirty="0" smtClean="0"/>
              <a:t>What research would be helpful in the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9814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4944</TotalTime>
  <Words>754</Words>
  <Application>Microsoft Office PowerPoint</Application>
  <PresentationFormat>On-screen Show (4:3)</PresentationFormat>
  <Paragraphs>119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Adjacency</vt:lpstr>
      <vt:lpstr>Research Paper Requirements, APA Formatting, &amp; How to Conduct Research </vt:lpstr>
      <vt:lpstr>Research Paper Requirements</vt:lpstr>
      <vt:lpstr>Research Paper Structure</vt:lpstr>
      <vt:lpstr>Thesis Development</vt:lpstr>
      <vt:lpstr>Thesis Statement </vt:lpstr>
      <vt:lpstr>Finding the Research</vt:lpstr>
      <vt:lpstr>Introduction </vt:lpstr>
      <vt:lpstr>Correlation of Traits &amp; Crime</vt:lpstr>
      <vt:lpstr>Conclusion</vt:lpstr>
      <vt:lpstr>Some APA Reminders </vt:lpstr>
      <vt:lpstr>Research Support &amp; Citations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Rogers, Erin</dc:creator>
  <cp:lastModifiedBy>Rogers, Erin</cp:lastModifiedBy>
  <cp:revision>202</cp:revision>
  <cp:lastPrinted>2017-10-12T13:28:41Z</cp:lastPrinted>
  <dcterms:created xsi:type="dcterms:W3CDTF">2006-08-16T00:00:00Z</dcterms:created>
  <dcterms:modified xsi:type="dcterms:W3CDTF">2020-01-30T14:10:30Z</dcterms:modified>
</cp:coreProperties>
</file>